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01" r:id="rId2"/>
    <p:sldId id="820" r:id="rId3"/>
    <p:sldId id="891" r:id="rId4"/>
    <p:sldId id="939" r:id="rId5"/>
    <p:sldId id="894" r:id="rId6"/>
    <p:sldId id="895" r:id="rId7"/>
    <p:sldId id="940" r:id="rId8"/>
    <p:sldId id="941" r:id="rId9"/>
    <p:sldId id="942" r:id="rId10"/>
    <p:sldId id="943" r:id="rId11"/>
    <p:sldId id="945" r:id="rId12"/>
    <p:sldId id="930" r:id="rId13"/>
    <p:sldId id="898" r:id="rId14"/>
    <p:sldId id="899" r:id="rId15"/>
    <p:sldId id="900" r:id="rId16"/>
    <p:sldId id="908" r:id="rId17"/>
    <p:sldId id="909" r:id="rId18"/>
    <p:sldId id="910" r:id="rId19"/>
    <p:sldId id="911" r:id="rId20"/>
    <p:sldId id="912" r:id="rId21"/>
    <p:sldId id="967" r:id="rId22"/>
    <p:sldId id="913" r:id="rId23"/>
    <p:sldId id="914" r:id="rId24"/>
    <p:sldId id="915" r:id="rId25"/>
    <p:sldId id="916" r:id="rId26"/>
    <p:sldId id="917" r:id="rId27"/>
    <p:sldId id="918" r:id="rId28"/>
    <p:sldId id="919" r:id="rId29"/>
    <p:sldId id="951" r:id="rId30"/>
    <p:sldId id="952" r:id="rId31"/>
    <p:sldId id="903" r:id="rId32"/>
    <p:sldId id="958" r:id="rId33"/>
    <p:sldId id="959" r:id="rId34"/>
    <p:sldId id="960" r:id="rId35"/>
    <p:sldId id="961" r:id="rId36"/>
    <p:sldId id="962" r:id="rId37"/>
    <p:sldId id="963" r:id="rId38"/>
    <p:sldId id="964" r:id="rId39"/>
    <p:sldId id="931" r:id="rId40"/>
    <p:sldId id="904" r:id="rId41"/>
    <p:sldId id="905" r:id="rId42"/>
    <p:sldId id="906" r:id="rId43"/>
  </p:sldIdLst>
  <p:sldSz cx="9144000" cy="5143500" type="screen16x9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BCDE"/>
    <a:srgbClr val="FA8DC7"/>
    <a:srgbClr val="FEC002"/>
    <a:srgbClr val="ED7D31"/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77" autoAdjust="0"/>
    <p:restoredTop sz="83722" autoAdjust="0"/>
  </p:normalViewPr>
  <p:slideViewPr>
    <p:cSldViewPr snapToGrid="0">
      <p:cViewPr>
        <p:scale>
          <a:sx n="94" d="100"/>
          <a:sy n="94" d="100"/>
        </p:scale>
        <p:origin x="3696" y="1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525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0357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03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232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446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360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849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510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605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81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611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770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jp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9" r:id="rId15"/>
    <p:sldLayoutId id="2147483670" r:id="rId16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mr-IN" dirty="0"/>
              <a:t>范</a:t>
            </a:r>
            <a:r>
              <a:rPr lang="zh-CN" altLang="mr-IN" dirty="0" smtClean="0"/>
              <a:t>举教授         </a:t>
            </a:r>
            <a:r>
              <a:rPr lang="mr-IN" altLang="zh-CN" dirty="0" err="1"/>
              <a:t>fanj@ruc.edu.cn</a:t>
            </a:r>
            <a:endParaRPr lang="mr-IN" altLang="zh-CN" dirty="0"/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22153" y="2169137"/>
            <a:ext cx="8945065" cy="58474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互联网与文本分析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：聚类问题与文本聚类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聚类的其它应用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识别犯罪地点</a:t>
            </a:r>
            <a:endParaRPr lang="en-US" altLang="zh-CN" dirty="0"/>
          </a:p>
          <a:p>
            <a:pPr lvl="1"/>
            <a:r>
              <a:rPr lang="zh-CN" altLang="en-US" dirty="0"/>
              <a:t>使用城市中特定地区的相关犯罪数据，分析犯罪类别、犯罪地点以及两者之间的关联</a:t>
            </a:r>
            <a:endParaRPr lang="en-US" altLang="zh-CN" dirty="0"/>
          </a:p>
          <a:p>
            <a:r>
              <a:rPr lang="zh-CN" altLang="en-US" dirty="0"/>
              <a:t>保险欺诈检测</a:t>
            </a:r>
            <a:endParaRPr lang="en-US" altLang="zh-CN" dirty="0"/>
          </a:p>
          <a:p>
            <a:pPr lvl="1"/>
            <a:r>
              <a:rPr lang="zh-CN" altLang="en-US" dirty="0"/>
              <a:t>利用以往欺诈性索赔的历史数据，根据它和欺诈性模式聚类的相似性来识别新的索赔</a:t>
            </a:r>
            <a:endParaRPr lang="en-US" altLang="zh-CN" dirty="0"/>
          </a:p>
          <a:p>
            <a:r>
              <a:rPr lang="zh-CN" altLang="en-US" dirty="0"/>
              <a:t>乘车数据分析</a:t>
            </a:r>
            <a:endParaRPr lang="en-US" altLang="zh-CN" dirty="0"/>
          </a:p>
          <a:p>
            <a:pPr lvl="1"/>
            <a:r>
              <a:rPr lang="zh-CN" altLang="en-US" dirty="0"/>
              <a:t>分析交通出行数据（如滴滴出行数据），有助于我们对城市的交通模式进行深入的了解，来帮助我们做城市未来规划</a:t>
            </a:r>
            <a:endParaRPr lang="en-US" altLang="zh-CN" dirty="0"/>
          </a:p>
          <a:p>
            <a:r>
              <a:rPr lang="en-US" altLang="zh-CN" dirty="0"/>
              <a:t>IT</a:t>
            </a:r>
            <a:r>
              <a:rPr lang="zh-CN" altLang="en-US" dirty="0"/>
              <a:t>警报的自动化聚类</a:t>
            </a:r>
            <a:endParaRPr lang="en-US" altLang="zh-CN" dirty="0"/>
          </a:p>
          <a:p>
            <a:pPr lvl="1"/>
            <a:r>
              <a:rPr lang="zh-CN" altLang="en-US" dirty="0"/>
              <a:t>对</a:t>
            </a:r>
            <a:r>
              <a:rPr lang="en-US" altLang="zh-CN" dirty="0"/>
              <a:t>IT</a:t>
            </a:r>
            <a:r>
              <a:rPr lang="zh-CN" altLang="en-US" dirty="0"/>
              <a:t>基础软件（如网络，存储或数据库）生成大量的警报消息进行聚类，可以对警报类别和修复时间做深入了解，有助于对未来故障进行预测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62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聚类算法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3805" y="963308"/>
            <a:ext cx="3666930" cy="3792841"/>
          </a:xfrm>
        </p:spPr>
        <p:txBody>
          <a:bodyPr/>
          <a:lstStyle/>
          <a:p>
            <a:r>
              <a:rPr lang="zh-CN" altLang="en-US" dirty="0"/>
              <a:t>层次聚类（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Hierarchical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sz="1700" dirty="0"/>
              <a:t>自下而上：从每个数据实例出发，逐渐聚成更大的类簇</a:t>
            </a:r>
            <a:endParaRPr lang="en-US" altLang="zh-CN" sz="1700" dirty="0"/>
          </a:p>
          <a:p>
            <a:pPr lvl="1"/>
            <a:r>
              <a:rPr lang="zh-CN" altLang="en-US" sz="1700" dirty="0"/>
              <a:t>自顶而下：从整个数据集出发，逐渐划分为细分的类簇</a:t>
            </a:r>
            <a:endParaRPr lang="en-US" altLang="zh-CN" sz="1700" dirty="0"/>
          </a:p>
          <a:p>
            <a:r>
              <a:rPr lang="zh-CN" altLang="en-US" dirty="0"/>
              <a:t>划分聚类（</a:t>
            </a:r>
            <a:r>
              <a:rPr lang="en-US" altLang="zh-CN" dirty="0" err="1">
                <a:latin typeface="Calibri" charset="0"/>
                <a:ea typeface="Calibri" charset="0"/>
                <a:cs typeface="Calibri" charset="0"/>
              </a:rPr>
              <a:t>Partitional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sz="1700" dirty="0"/>
              <a:t>直接对数据进行划分，形成类簇，也可用于层次聚类</a:t>
            </a:r>
            <a:endParaRPr lang="en-US" altLang="zh-CN" sz="1700" dirty="0"/>
          </a:p>
          <a:p>
            <a:r>
              <a:rPr lang="zh-CN" altLang="en-US" dirty="0"/>
              <a:t>贝叶斯聚类（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Bayesian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通过对数据进行划分，生成数据的后验数据分布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9" y="963309"/>
            <a:ext cx="4951054" cy="3648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9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机器学习初步与实践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69893" y="1091396"/>
            <a:ext cx="2539478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聚类问题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聚类问题的评测方法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99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K-Means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439652" y="1229506"/>
                <a:ext cx="6380466" cy="339447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输入：数据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，簇数目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随机选取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个种子数据点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(seeds)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作为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个簇中心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 </a:t>
                </a: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foreach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</a:t>
                </a: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计算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与每一个簇中心的距离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将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指配到距离最近的簇中心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endfor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用当前的簇内点重新计算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个簇中心位置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until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达到终止条件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9652" y="1229506"/>
                <a:ext cx="6380466" cy="3394472"/>
              </a:xfrm>
              <a:blipFill rotWithShape="0">
                <a:blip r:embed="rId2"/>
                <a:stretch>
                  <a:fillRect l="-860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23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终止条件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数据不再（很少）被重新指定到不同的簇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中心位置不再发生变化或者变化很小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SSE(sum of squared error)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不再减少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1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1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1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1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个簇的中心点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  <a:pPr/>
              <a:t>14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96273" y="2220764"/>
                <a:ext cx="3208058" cy="56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𝐽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𝑛𝑘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mr-IN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273" y="2220764"/>
                <a:ext cx="3208058" cy="566886"/>
              </a:xfrm>
              <a:prstGeom prst="rect">
                <a:avLst/>
              </a:prstGeom>
              <a:blipFill rotWithShape="0">
                <a:blip r:embed="rId3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299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K-Means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运行过程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31995" y="345235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初始中心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21" y="1423118"/>
            <a:ext cx="1981544" cy="17099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17" y="1322532"/>
            <a:ext cx="1981544" cy="19111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98999" y="345235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数据划分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81" y="1423118"/>
            <a:ext cx="1981544" cy="170996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947659" y="345123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更新中心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256" y="1373663"/>
            <a:ext cx="1981544" cy="170996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834253" y="345123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更新数据划分</a:t>
            </a:r>
          </a:p>
        </p:txBody>
      </p:sp>
    </p:spTree>
    <p:extLst>
      <p:ext uri="{BB962C8B-B14F-4D97-AF65-F5344CB8AC3E}">
        <p14:creationId xmlns:p14="http://schemas.microsoft.com/office/powerpoint/2010/main" val="144179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79" descr="sample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9" name="TextBox 80"/>
          <p:cNvSpPr txBox="1">
            <a:spLocks noChangeArrowheads="1"/>
          </p:cNvSpPr>
          <p:nvPr/>
        </p:nvSpPr>
        <p:spPr bwMode="auto">
          <a:xfrm>
            <a:off x="3200400" y="0"/>
            <a:ext cx="480060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300" dirty="0">
                <a:ea typeface="宋体" charset="-122"/>
              </a:rPr>
              <a:t>Example - The data points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90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sample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3" name="TextBox 3"/>
          <p:cNvSpPr txBox="1">
            <a:spLocks noChangeArrowheads="1"/>
          </p:cNvSpPr>
          <p:nvPr/>
        </p:nvSpPr>
        <p:spPr bwMode="auto">
          <a:xfrm>
            <a:off x="5657850" y="0"/>
            <a:ext cx="234315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300">
                <a:ea typeface="宋体" charset="-122"/>
              </a:rPr>
              <a:t>Initialization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8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sample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TextBox 3"/>
          <p:cNvSpPr txBox="1">
            <a:spLocks noChangeArrowheads="1"/>
          </p:cNvSpPr>
          <p:nvPr/>
        </p:nvSpPr>
        <p:spPr bwMode="auto">
          <a:xfrm>
            <a:off x="6115050" y="0"/>
            <a:ext cx="18859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300">
                <a:ea typeface="宋体" charset="-122"/>
              </a:rPr>
              <a:t>#Runs =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02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sample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extBox 5"/>
          <p:cNvSpPr txBox="1">
            <a:spLocks noChangeArrowheads="1"/>
          </p:cNvSpPr>
          <p:nvPr/>
        </p:nvSpPr>
        <p:spPr bwMode="auto">
          <a:xfrm>
            <a:off x="6115050" y="0"/>
            <a:ext cx="18859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300">
                <a:ea typeface="宋体" charset="-122"/>
              </a:rPr>
              <a:t>#Runs = 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51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互联网与文本分析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69893" y="1091396"/>
            <a:ext cx="2539478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聚类问题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聚类问题的评测方法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48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sample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5" name="TextBox 4"/>
          <p:cNvSpPr txBox="1">
            <a:spLocks noChangeArrowheads="1"/>
          </p:cNvSpPr>
          <p:nvPr/>
        </p:nvSpPr>
        <p:spPr bwMode="auto">
          <a:xfrm>
            <a:off x="6115050" y="0"/>
            <a:ext cx="18859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300">
                <a:ea typeface="宋体" charset="-122"/>
              </a:rPr>
              <a:t>#Runs = 3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课堂练习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考虑以下</a:t>
            </a:r>
            <a:r>
              <a:rPr lang="en-US" altLang="zh-CN" dirty="0"/>
              <a:t>K-Means</a:t>
            </a:r>
            <a:r>
              <a:rPr lang="zh-CN" altLang="en-US" dirty="0"/>
              <a:t>聚类问题</a:t>
            </a:r>
            <a:endParaRPr lang="fi-FI" dirty="0"/>
          </a:p>
          <a:p>
            <a:pPr lvl="1"/>
            <a:r>
              <a:rPr lang="zh-CN" altLang="en-US" dirty="0"/>
              <a:t>数据点：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dirty="0">
                <a:latin typeface="Calibri" charset="0"/>
                <a:ea typeface="Calibri" charset="0"/>
                <a:cs typeface="Calibri" charset="0"/>
              </a:rPr>
              <a:t>3,1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dirty="0">
                <a:latin typeface="Calibri" charset="0"/>
                <a:ea typeface="Calibri" charset="0"/>
                <a:cs typeface="Calibri" charset="0"/>
              </a:rPr>
              <a:t>3,2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dirty="0">
                <a:latin typeface="Calibri" charset="0"/>
                <a:ea typeface="Calibri" charset="0"/>
                <a:cs typeface="Calibri" charset="0"/>
              </a:rPr>
              <a:t>4,1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dirty="0">
                <a:latin typeface="Calibri" charset="0"/>
                <a:ea typeface="Calibri" charset="0"/>
                <a:cs typeface="Calibri" charset="0"/>
              </a:rPr>
              <a:t>4,2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dirty="0">
                <a:latin typeface="Calibri" charset="0"/>
                <a:ea typeface="Calibri" charset="0"/>
                <a:cs typeface="Calibri" charset="0"/>
              </a:rPr>
              <a:t>1,3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dirty="0">
                <a:latin typeface="Calibri" charset="0"/>
                <a:ea typeface="Calibri" charset="0"/>
                <a:cs typeface="Calibri" charset="0"/>
              </a:rPr>
              <a:t>1,4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dirty="0">
                <a:latin typeface="Calibri" charset="0"/>
                <a:ea typeface="Calibri" charset="0"/>
                <a:cs typeface="Calibri" charset="0"/>
              </a:rPr>
              <a:t>2,3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dirty="0">
                <a:latin typeface="Calibri" charset="0"/>
                <a:ea typeface="Calibri" charset="0"/>
                <a:cs typeface="Calibri" charset="0"/>
              </a:rPr>
              <a:t>2,4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</a:t>
            </a:r>
            <a:endParaRPr lang="fi-FI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zh-CN" altLang="en-US" dirty="0"/>
              <a:t>初始中心点： </a:t>
            </a:r>
            <a:r>
              <a:rPr lang="en-US" altLang="zh-CN" dirty="0"/>
              <a:t>(</a:t>
            </a:r>
            <a:r>
              <a:rPr lang="uk-UA" altLang="zh-CN" dirty="0">
                <a:latin typeface="Calibri" charset="0"/>
                <a:ea typeface="Calibri" charset="0"/>
                <a:cs typeface="Calibri" charset="0"/>
              </a:rPr>
              <a:t>0,4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uk-UA" altLang="zh-CN" dirty="0">
                <a:latin typeface="Calibri" charset="0"/>
                <a:ea typeface="Calibri" charset="0"/>
                <a:cs typeface="Calibri" charset="0"/>
              </a:rPr>
              <a:t>3,3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endParaRPr lang="en-US" dirty="0"/>
          </a:p>
          <a:p>
            <a:r>
              <a:rPr lang="zh-CN" altLang="en-US" dirty="0"/>
              <a:t>请完成第一次迭代步骤的计算</a:t>
            </a:r>
            <a:endParaRPr lang="en-US" altLang="zh-CN" dirty="0"/>
          </a:p>
          <a:p>
            <a:pPr lvl="1"/>
            <a:r>
              <a:rPr lang="zh-CN" altLang="en-US" dirty="0"/>
              <a:t>确定中心点，分配数据点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1,3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1,4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  <a:r>
              <a:rPr lang="zh-CN" alt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(0,4)</a:t>
            </a:r>
            <a:endParaRPr lang="fi-FI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2,3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2,4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3,1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3,2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4,1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4,2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  <a:r>
              <a:rPr lang="zh-CN" alt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uk-UA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3,3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lvl="1"/>
            <a:r>
              <a:rPr lang="zh-CN" altLang="en-US" dirty="0"/>
              <a:t>更新中心点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(0,4)</a:t>
            </a:r>
            <a:r>
              <a:rPr lang="zh-CN" alt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(1,3.5)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(3,3)</a:t>
            </a:r>
            <a:r>
              <a:rPr lang="zh-CN" alt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(3,13/6)</a:t>
            </a:r>
            <a:endParaRPr lang="en-US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53" y="2029780"/>
            <a:ext cx="3574291" cy="23953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53698" y="1297102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84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 noChangeArrowheads="1"/>
          </p:cNvSpPr>
          <p:nvPr>
            <p:ph type="title"/>
          </p:nvPr>
        </p:nvSpPr>
        <p:spPr>
          <a:xfrm>
            <a:off x="1657350" y="457200"/>
            <a:ext cx="5829300" cy="2857500"/>
          </a:xfr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K-Means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可能会陷入局部最优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44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problem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3" name="TextBox 5"/>
          <p:cNvSpPr txBox="1">
            <a:spLocks noChangeArrowheads="1"/>
          </p:cNvSpPr>
          <p:nvPr/>
        </p:nvSpPr>
        <p:spPr bwMode="auto">
          <a:xfrm>
            <a:off x="2914650" y="0"/>
            <a:ext cx="508635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300">
                <a:ea typeface="宋体" charset="-122"/>
              </a:rPr>
              <a:t>Example - The data points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82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problem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7" name="TextBox 3"/>
          <p:cNvSpPr txBox="1">
            <a:spLocks noChangeArrowheads="1"/>
          </p:cNvSpPr>
          <p:nvPr/>
        </p:nvSpPr>
        <p:spPr bwMode="auto">
          <a:xfrm>
            <a:off x="5657850" y="0"/>
            <a:ext cx="234315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300">
                <a:ea typeface="宋体" charset="-122"/>
              </a:rPr>
              <a:t>Initialization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67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problem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1" name="TextBox 3"/>
          <p:cNvSpPr txBox="1">
            <a:spLocks noChangeArrowheads="1"/>
          </p:cNvSpPr>
          <p:nvPr/>
        </p:nvSpPr>
        <p:spPr bwMode="auto">
          <a:xfrm>
            <a:off x="6115050" y="0"/>
            <a:ext cx="18859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300">
                <a:ea typeface="宋体" charset="-122"/>
              </a:rPr>
              <a:t>#Runs =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40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problem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5" name="TextBox 3"/>
          <p:cNvSpPr txBox="1">
            <a:spLocks noChangeArrowheads="1"/>
          </p:cNvSpPr>
          <p:nvPr/>
        </p:nvSpPr>
        <p:spPr bwMode="auto">
          <a:xfrm>
            <a:off x="6115050" y="0"/>
            <a:ext cx="18859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300">
                <a:ea typeface="宋体" charset="-122"/>
              </a:rPr>
              <a:t>#Runs = 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28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problem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9" name="TextBox 3"/>
          <p:cNvSpPr txBox="1">
            <a:spLocks noChangeArrowheads="1"/>
          </p:cNvSpPr>
          <p:nvPr/>
        </p:nvSpPr>
        <p:spPr bwMode="auto">
          <a:xfrm>
            <a:off x="6115050" y="0"/>
            <a:ext cx="18859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300">
                <a:ea typeface="宋体" charset="-122"/>
              </a:rPr>
              <a:t>#Runs = 3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38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problem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3" name="TextBox 3"/>
          <p:cNvSpPr txBox="1">
            <a:spLocks noChangeArrowheads="1"/>
          </p:cNvSpPr>
          <p:nvPr/>
        </p:nvSpPr>
        <p:spPr bwMode="auto">
          <a:xfrm>
            <a:off x="6115050" y="0"/>
            <a:ext cx="18859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300">
                <a:ea typeface="宋体" charset="-122"/>
              </a:rPr>
              <a:t>#Runs = 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3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优点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简单：易于理解和实现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高效：时间复杂度为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𝑇𝐾𝑁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为运行轮数，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为簇数目，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为样本数。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K-Means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是最广为人知的聚类算法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15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监督学习和无监督学习比较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监督学习</a:t>
            </a:r>
            <a:endParaRPr lang="en-US" altLang="zh-CN" dirty="0"/>
          </a:p>
          <a:p>
            <a:pPr lvl="1"/>
            <a:r>
              <a:rPr lang="zh-CN" altLang="en-US" dirty="0"/>
              <a:t>建模数据中输入特征与目标类别之间的联系</a:t>
            </a:r>
            <a:endParaRPr lang="en-US" altLang="zh-CN" dirty="0"/>
          </a:p>
          <a:p>
            <a:pPr lvl="1"/>
            <a:r>
              <a:rPr lang="zh-CN" altLang="en-US" dirty="0"/>
              <a:t>目标：在未知数据上进行精确预测</a:t>
            </a:r>
            <a:endParaRPr lang="en-US" altLang="zh-CN" dirty="0"/>
          </a:p>
          <a:p>
            <a:r>
              <a:rPr lang="zh-CN" altLang="en-US" dirty="0"/>
              <a:t>无监督学习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只有输入</a:t>
            </a:r>
            <a:r>
              <a:rPr lang="zh-CN" altLang="en-US" dirty="0"/>
              <a:t>特征，没有目标类别</a:t>
            </a:r>
            <a:endParaRPr lang="en-US" altLang="zh-CN" dirty="0"/>
          </a:p>
          <a:p>
            <a:pPr lvl="1"/>
            <a:r>
              <a:rPr lang="zh-CN" altLang="en-US" dirty="0"/>
              <a:t>目标：发现数据内在的规律和结构</a:t>
            </a:r>
            <a:endParaRPr lang="en-US" altLang="zh-CN" dirty="0"/>
          </a:p>
          <a:p>
            <a:r>
              <a:rPr lang="zh-CN" altLang="en-US" dirty="0"/>
              <a:t>无监督学习的优点</a:t>
            </a:r>
            <a:endParaRPr lang="en-US" altLang="zh-CN" dirty="0"/>
          </a:p>
          <a:p>
            <a:pPr lvl="1"/>
            <a:r>
              <a:rPr lang="zh-CN" altLang="en-US" dirty="0"/>
              <a:t>可以利用大量的数据，</a:t>
            </a:r>
            <a:r>
              <a:rPr lang="zh-CN" altLang="en-US" dirty="0">
                <a:solidFill>
                  <a:srgbClr val="C00000"/>
                </a:solidFill>
              </a:rPr>
              <a:t>节省标注成本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有些应用</a:t>
            </a:r>
            <a:r>
              <a:rPr lang="zh-CN" altLang="en-US" dirty="0">
                <a:solidFill>
                  <a:srgbClr val="C00000"/>
                </a:solidFill>
              </a:rPr>
              <a:t>无法事先确定目标类别</a:t>
            </a:r>
            <a:r>
              <a:rPr lang="zh-CN" altLang="en-US" dirty="0"/>
              <a:t>（如目标客户）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39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局部最优解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每一个数据点贪心选择距离最近的中心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不同初始中心可能得到不同的簇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平均值点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(“mean”)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有定义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一般来说要求特征为数值型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对于类别型特征不适应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用户指定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比较难以提前预知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对离群点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(outlier)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敏感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离群点为距离其他数据点很远的点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可能是在数据准备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预处理过程中出现的错误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65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K-Means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虽然存在诸多缺陷，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K-Means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任然是最为广泛使用的算法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(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简单、高效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</a:p>
          <a:p>
            <a:pPr lvl="1"/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其它算法都有优点和缺陷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不同的算法基于不同的假设，适合不同的数据和应用任务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没有普遍意义上的“最优”算法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聚类评价：没有统一的直接评价标准，难以比较不同的聚类算法优劣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无监督学习普遍存在的问题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间接评价：评价使用聚类结果后对其他应用任务的改进幅度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>
                <a:latin typeface="Times" panose="02020603050405020304" pitchFamily="18" charset="0"/>
                <a:cs typeface="Times" panose="02020603050405020304" pitchFamily="18" charset="0"/>
              </a:rPr>
              <a:pPr/>
              <a:t>31</a:t>
            </a:fld>
            <a:endParaRPr lang="zh-CN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96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实践 </a:t>
            </a:r>
            <a:r>
              <a:rPr lang="mr-IN" altLang="zh-CN" dirty="0"/>
              <a:t>–</a:t>
            </a:r>
            <a:r>
              <a:rPr lang="zh-CN" altLang="en-US" dirty="0"/>
              <a:t> 模型调用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/>
          <a:stretch/>
        </p:blipFill>
        <p:spPr>
          <a:xfrm>
            <a:off x="531844" y="1078249"/>
            <a:ext cx="8154955" cy="3418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99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实践 </a:t>
            </a:r>
            <a:r>
              <a:rPr lang="mr-IN" altLang="zh-CN" dirty="0"/>
              <a:t>–</a:t>
            </a:r>
            <a:r>
              <a:rPr lang="zh-CN" altLang="en-US" dirty="0"/>
              <a:t> 可视化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63" y="819150"/>
            <a:ext cx="5882873" cy="3937000"/>
          </a:xfrm>
        </p:spPr>
      </p:pic>
    </p:spTree>
    <p:extLst>
      <p:ext uri="{BB962C8B-B14F-4D97-AF65-F5344CB8AC3E}">
        <p14:creationId xmlns:p14="http://schemas.microsoft.com/office/powerpoint/2010/main" val="30264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实践 </a:t>
            </a:r>
            <a:r>
              <a:rPr lang="mr-IN" altLang="zh-CN" dirty="0"/>
              <a:t>–</a:t>
            </a:r>
            <a:r>
              <a:rPr lang="zh-CN" altLang="en-US" dirty="0"/>
              <a:t> 参数</a:t>
            </a:r>
            <a:r>
              <a:rPr lang="en-US" altLang="zh-CN" dirty="0"/>
              <a:t>K</a:t>
            </a:r>
            <a:r>
              <a:rPr lang="zh-CN" altLang="en-US" dirty="0"/>
              <a:t>选择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40359"/>
                <a:ext cx="8229600" cy="141579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肘部的值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优化目标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𝐽</m:t>
                    </m:r>
                  </m:oMath>
                </a14:m>
                <a:r>
                  <a:rPr lang="zh-CN" altLang="en-US" dirty="0"/>
                  <a:t> 开始时下降很快，在肘部开始平缓了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作为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K</a:t>
                </a:r>
                <a:r>
                  <a:rPr lang="zh-CN" altLang="en-US" dirty="0"/>
                  <a:t>值，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zh-CN" altLang="en-US" dirty="0"/>
                  <a:t>并不是所有的问题都可以通过画肘部图来解决，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有的问题如右边的那个图，肘点位置不明显（肘点可以是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3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，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4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，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5</a:t>
                </a:r>
                <a:r>
                  <a:rPr lang="zh-CN" altLang="en-US" dirty="0"/>
                  <a:t>），这时就无法确定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值了。故肘部图不一定总是适用。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40359"/>
                <a:ext cx="8229600" cy="1415790"/>
              </a:xfrm>
              <a:blipFill rotWithShape="0">
                <a:blip r:embed="rId2"/>
                <a:stretch>
                  <a:fillRect l="-667" t="-3017" r="-444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70" y="888159"/>
            <a:ext cx="5868178" cy="226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9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实践 </a:t>
            </a:r>
            <a:r>
              <a:rPr lang="mr-IN" altLang="zh-CN" dirty="0"/>
              <a:t>–</a:t>
            </a:r>
            <a:r>
              <a:rPr lang="zh-CN" altLang="en-US" dirty="0"/>
              <a:t> 参数</a:t>
            </a:r>
            <a:r>
              <a:rPr lang="en-US" altLang="zh-CN" dirty="0"/>
              <a:t>K</a:t>
            </a:r>
            <a:r>
              <a:rPr lang="zh-CN" altLang="en-US" dirty="0"/>
              <a:t>选择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24" y="1164825"/>
            <a:ext cx="4621890" cy="27109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814" y="1164825"/>
            <a:ext cx="4125080" cy="271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2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实践 </a:t>
            </a:r>
            <a:r>
              <a:rPr lang="mr-IN" altLang="zh-CN" dirty="0"/>
              <a:t>–</a:t>
            </a:r>
            <a:r>
              <a:rPr lang="zh-CN" altLang="en-US" dirty="0"/>
              <a:t> 数据归一化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en-US" altLang="zh-CN" dirty="0"/>
              <a:t>Min-max</a:t>
            </a:r>
            <a:r>
              <a:rPr kumimoji="1" lang="zh-CN" altLang="en-US" dirty="0"/>
              <a:t>归一化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Z-score</a:t>
            </a:r>
            <a:r>
              <a:rPr kumimoji="1" lang="zh-CN" altLang="en-US" dirty="0"/>
              <a:t>归一化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基于统计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十位数归一化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j</a:t>
            </a:r>
            <a:r>
              <a:rPr kumimoji="1" lang="zh-CN" altLang="en-US" dirty="0"/>
              <a:t>取值刚好让最大的数小于等于</a:t>
            </a:r>
            <a:r>
              <a:rPr kumimoji="1" lang="en-US" altLang="zh-CN" dirty="0"/>
              <a:t>1</a:t>
            </a:r>
          </a:p>
          <a:p>
            <a:endParaRPr kumimoji="1" lang="zh-CN" altLang="en-US" dirty="0"/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48004" y="-1014884"/>
            <a:ext cx="544606" cy="5143500"/>
          </a:xfrm>
          <a:prstGeom prst="rect">
            <a:avLst/>
          </a:prstGeom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82541" y="2415582"/>
            <a:ext cx="647700" cy="965200"/>
          </a:xfrm>
          <a:prstGeom prst="rect">
            <a:avLst/>
          </a:prstGeom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47073" y="3724659"/>
            <a:ext cx="7366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7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大数据量下的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Mini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-Batch-K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-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Means</a:t>
            </a:r>
            <a:r>
              <a:rPr lang="en-US" dirty="0" err="1"/>
              <a:t>算法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1896058"/>
          </a:xfrm>
        </p:spPr>
        <p:txBody>
          <a:bodyPr/>
          <a:lstStyle/>
          <a:p>
            <a:r>
              <a:rPr lang="en-US" altLang="zh-CN" sz="1800" dirty="0"/>
              <a:t>Mini Batch K-Means</a:t>
            </a:r>
            <a:r>
              <a:rPr lang="zh-CN" altLang="en-US" sz="1800" dirty="0"/>
              <a:t>算法是</a:t>
            </a:r>
            <a:r>
              <a:rPr lang="en-US" altLang="zh-CN" sz="1800" dirty="0"/>
              <a:t>K-Means</a:t>
            </a:r>
            <a:r>
              <a:rPr lang="zh-CN" altLang="en-US" sz="1800" dirty="0"/>
              <a:t>算法的变种</a:t>
            </a:r>
            <a:endParaRPr lang="en-US" altLang="zh-CN" sz="1800" dirty="0"/>
          </a:p>
          <a:p>
            <a:r>
              <a:rPr lang="zh-CN" altLang="en-US" sz="1800" dirty="0"/>
              <a:t>采用小批量的数据子集减小计算时间，同时仍试图优化目标函数</a:t>
            </a:r>
            <a:endParaRPr lang="en-US" altLang="zh-CN" sz="1800" dirty="0"/>
          </a:p>
          <a:p>
            <a:pPr lvl="1"/>
            <a:r>
              <a:rPr lang="zh-CN" altLang="en-US" sz="1600" dirty="0"/>
              <a:t>每次随机抽取数据子集，采用子集进行训练算法，大大减小了计算时间，</a:t>
            </a:r>
            <a:endParaRPr lang="en-US" altLang="zh-CN" sz="1600" dirty="0"/>
          </a:p>
          <a:p>
            <a:r>
              <a:rPr lang="zh-CN" altLang="en-US" sz="1800" dirty="0"/>
              <a:t>与其他算法相比，减少了</a:t>
            </a:r>
            <a:r>
              <a:rPr lang="en-US" altLang="zh-CN" sz="1800" dirty="0">
                <a:latin typeface="Calibri" charset="0"/>
                <a:ea typeface="Calibri" charset="0"/>
                <a:cs typeface="Calibri" charset="0"/>
              </a:rPr>
              <a:t>K-Means</a:t>
            </a:r>
            <a:r>
              <a:rPr lang="zh-CN" altLang="en-US" sz="1800" dirty="0"/>
              <a:t>的收敛时间，</a:t>
            </a:r>
            <a:r>
              <a:rPr lang="en-US" sz="1800" dirty="0"/>
              <a:t>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Mini-Batch-K</a:t>
            </a:r>
            <a:r>
              <a:rPr lang="en-US" altLang="zh-CN" sz="1800" dirty="0">
                <a:latin typeface="Calibri" charset="0"/>
                <a:ea typeface="Calibri" charset="0"/>
                <a:cs typeface="Calibri" charset="0"/>
              </a:rPr>
              <a:t>-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Means</a:t>
            </a:r>
            <a:r>
              <a:rPr lang="zh-CN" altLang="en-US" sz="1800" dirty="0"/>
              <a:t>产生的结果，一般只略差于标准算法</a:t>
            </a:r>
            <a:r>
              <a:rPr lang="zh-CN" altLang="en-US" dirty="0"/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36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大数据量下的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Mini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-Batch-K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-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Means</a:t>
            </a:r>
            <a:r>
              <a:rPr lang="en-US" dirty="0" err="1"/>
              <a:t>算法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990" y="1043084"/>
            <a:ext cx="5858020" cy="308465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3" name="Rectangle 2"/>
          <p:cNvSpPr/>
          <p:nvPr/>
        </p:nvSpPr>
        <p:spPr>
          <a:xfrm>
            <a:off x="3586635" y="4159140"/>
            <a:ext cx="52401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课后练习：请在规模较大的数据集上比较</a:t>
            </a:r>
            <a:r>
              <a:rPr lang="en-US" altLang="zh-CN" b="1" dirty="0">
                <a:solidFill>
                  <a:srgbClr val="C00000"/>
                </a:solidFill>
              </a:rPr>
              <a:t>K-Means</a:t>
            </a:r>
            <a:r>
              <a:rPr lang="zh-CN" altLang="en-US" b="1" dirty="0">
                <a:solidFill>
                  <a:srgbClr val="C00000"/>
                </a:solidFill>
              </a:rPr>
              <a:t>和</a:t>
            </a:r>
            <a:r>
              <a:rPr lang="en-US" altLang="zh-CN" b="1" dirty="0">
                <a:solidFill>
                  <a:srgbClr val="C00000"/>
                </a:solidFill>
              </a:rPr>
              <a:t>Mini-Batch-K-Means</a:t>
            </a:r>
            <a:r>
              <a:rPr lang="zh-CN" altLang="en-US" b="1" dirty="0">
                <a:solidFill>
                  <a:srgbClr val="C00000"/>
                </a:solidFill>
              </a:rPr>
              <a:t>的效果与时间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5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机器学习初步与实践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69893" y="1091396"/>
            <a:ext cx="2539478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聚类问题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聚类问题的评测方法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07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Clustering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聚类的目标是发现数据中相似群，成为簇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cluster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簇内中的数据彼此距离小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a typeface="宋体" charset="-122"/>
              </a:rPr>
              <a:t>high </a:t>
            </a:r>
            <a:r>
              <a:rPr lang="en-US" altLang="zh-CN" dirty="0">
                <a:solidFill>
                  <a:srgbClr val="C00000"/>
                </a:solidFill>
                <a:ea typeface="宋体" charset="-122"/>
              </a:rPr>
              <a:t>intra-clusters </a:t>
            </a:r>
            <a:r>
              <a:rPr lang="en-US" altLang="zh-CN" dirty="0">
                <a:ea typeface="宋体" charset="-122"/>
              </a:rPr>
              <a:t>similarity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簇间数据距离大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a typeface="宋体" charset="-122"/>
              </a:rPr>
              <a:t>low </a:t>
            </a:r>
            <a:r>
              <a:rPr lang="en-US" altLang="zh-CN" dirty="0">
                <a:solidFill>
                  <a:srgbClr val="C00000"/>
                </a:solidFill>
                <a:ea typeface="宋体" charset="-122"/>
              </a:rPr>
              <a:t>inter-clusters</a:t>
            </a:r>
            <a:r>
              <a:rPr lang="en-US" altLang="zh-CN" dirty="0">
                <a:ea typeface="宋体" charset="-122"/>
              </a:rPr>
              <a:t> similarity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聚类不需要提供标注每一个簇的样本，因此是一种无监督学习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64" y="2323018"/>
            <a:ext cx="3187664" cy="265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椭圆 8"/>
          <p:cNvSpPr/>
          <p:nvPr/>
        </p:nvSpPr>
        <p:spPr>
          <a:xfrm>
            <a:off x="2064846" y="2523159"/>
            <a:ext cx="1140548" cy="98501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椭圆 9"/>
          <p:cNvSpPr/>
          <p:nvPr/>
        </p:nvSpPr>
        <p:spPr>
          <a:xfrm>
            <a:off x="1088537" y="3286757"/>
            <a:ext cx="1140548" cy="98501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椭圆 10"/>
          <p:cNvSpPr/>
          <p:nvPr/>
        </p:nvSpPr>
        <p:spPr>
          <a:xfrm>
            <a:off x="2588465" y="3583990"/>
            <a:ext cx="1140548" cy="98501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Rectangle 9"/>
          <p:cNvSpPr/>
          <p:nvPr/>
        </p:nvSpPr>
        <p:spPr>
          <a:xfrm>
            <a:off x="4183402" y="3583990"/>
            <a:ext cx="45833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发现数据内在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的组织关系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如左图：数据点自然聚成三个簇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69076" y="2754058"/>
            <a:ext cx="3545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800"/>
              </a:spcAft>
              <a:defRPr/>
            </a:pPr>
            <a:r>
              <a:rPr lang="en-US" altLang="zh-CN" sz="28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How Is This Organized?</a:t>
            </a:r>
            <a:endParaRPr lang="zh-CN" altLang="en-US" sz="2800" dirty="0">
              <a:solidFill>
                <a:srgbClr val="0000CC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4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聚类结果评价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对聚类结果评价很困难，原因在于</a:t>
            </a:r>
            <a:endParaRPr lang="en-US" altLang="zh-CN" dirty="0"/>
          </a:p>
          <a:p>
            <a:pPr lvl="1"/>
            <a:r>
              <a:rPr lang="zh-CN" altLang="en-US" dirty="0"/>
              <a:t>我们没有正确答案</a:t>
            </a:r>
            <a:endParaRPr lang="en-US" altLang="zh-CN" dirty="0"/>
          </a:p>
          <a:p>
            <a:r>
              <a:rPr lang="zh-CN" altLang="en-US" dirty="0"/>
              <a:t>间接评价</a:t>
            </a:r>
            <a:endParaRPr lang="en-US" altLang="zh-CN" dirty="0"/>
          </a:p>
          <a:p>
            <a:pPr lvl="1"/>
            <a:r>
              <a:rPr lang="zh-CN" altLang="en-US" dirty="0"/>
              <a:t>将聚类结果用于其他应用（如搜索排序），评价对其他应用效果的提升幅度</a:t>
            </a:r>
            <a:endParaRPr lang="en-US" altLang="zh-CN" dirty="0"/>
          </a:p>
          <a:p>
            <a:r>
              <a:rPr lang="zh-CN" altLang="en-US" dirty="0"/>
              <a:t>直接评价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1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直接评价方法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假设每一个簇就是一个类别，则可以利用标注好的数据对聚类算法进行评价</a:t>
                </a:r>
                <a:endParaRPr lang="en-US" altLang="zh-CN" dirty="0"/>
              </a:p>
              <a:p>
                <a:r>
                  <a:rPr lang="zh-CN" altLang="en-US" dirty="0"/>
                  <a:t>根据聚类结果与标注数据构造</a:t>
                </a:r>
                <a:r>
                  <a:rPr lang="en-US" altLang="zh-CN" dirty="0"/>
                  <a:t>confusion matrix</a:t>
                </a:r>
              </a:p>
              <a:p>
                <a:pPr lvl="1"/>
                <a:r>
                  <a:rPr lang="zh-CN" altLang="en-US" dirty="0"/>
                  <a:t>假设数据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被标注成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个类别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⋯,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聚类结果将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划分为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,⋯, 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评价方法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熵</a:t>
                </a:r>
                <a:r>
                  <a:rPr lang="en-US" altLang="zh-CN" dirty="0"/>
                  <a:t>(entropy)</a:t>
                </a:r>
              </a:p>
              <a:p>
                <a:pPr lvl="1"/>
                <a:r>
                  <a:rPr lang="zh-CN" altLang="en-US" dirty="0"/>
                  <a:t>单个簇的熵定义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nary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中标注为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的数据比例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聚类结果的总体熵为</a:t>
                </a:r>
                <a:endParaRPr lang="en-US" altLang="zh-CN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簇的纯度</a:t>
                </a:r>
                <a:r>
                  <a:rPr lang="en-US" altLang="zh-CN" dirty="0"/>
                  <a:t>(purity)</a:t>
                </a:r>
              </a:p>
              <a:p>
                <a:pPr lvl="1"/>
                <a:r>
                  <a:rPr lang="zh-CN" altLang="en-US" dirty="0">
                    <a:cs typeface="Times New Roman" panose="02020603050405020304" pitchFamily="18" charset="0"/>
                  </a:rPr>
                  <a:t>单个簇的纯度定义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purity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聚类结果的总体纯度</a:t>
                </a:r>
                <a:endParaRPr lang="en-US" altLang="zh-CN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purity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purity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27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聚类应用举例 </a:t>
            </a:r>
            <a:r>
              <a:rPr lang="mr-IN" altLang="zh-CN" dirty="0"/>
              <a:t>–</a:t>
            </a:r>
            <a:r>
              <a:rPr lang="zh-CN" altLang="en-US" dirty="0"/>
              <a:t> 相似网页的分组呈现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93345" y="951571"/>
            <a:ext cx="6172200" cy="3394472"/>
          </a:xfrm>
        </p:spPr>
        <p:txBody>
          <a:bodyPr>
            <a:normAutofit/>
          </a:bodyPr>
          <a:lstStyle/>
          <a:p>
            <a:r>
              <a:rPr lang="zh-CN" altLang="en-US" sz="2100" dirty="0"/>
              <a:t>网页搜索结果聚类（无法事先确定目标类别</a:t>
            </a:r>
            <a:r>
              <a:rPr lang="en-US" altLang="zh-CN" sz="2100" dirty="0"/>
              <a:t>)</a:t>
            </a:r>
            <a:endParaRPr lang="zh-CN" altLang="en-US" sz="21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778" y="1383619"/>
            <a:ext cx="4502001" cy="3657488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249742" y="2733768"/>
            <a:ext cx="2862318" cy="102611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椭圆 7"/>
          <p:cNvSpPr/>
          <p:nvPr/>
        </p:nvSpPr>
        <p:spPr>
          <a:xfrm>
            <a:off x="2411760" y="4029912"/>
            <a:ext cx="2862318" cy="102611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1069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聚类应用举例 </a:t>
            </a:r>
            <a:r>
              <a:rPr lang="mr-IN" altLang="zh-CN" dirty="0"/>
              <a:t>–</a:t>
            </a:r>
            <a:r>
              <a:rPr lang="zh-CN" altLang="en-US" dirty="0"/>
              <a:t> 营销中的客户细分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客户细分</a:t>
            </a:r>
            <a:r>
              <a:rPr lang="en-US" altLang="zh-CN" dirty="0"/>
              <a:t>&amp;</a:t>
            </a:r>
            <a:r>
              <a:rPr lang="zh-CN" altLang="en-US" dirty="0"/>
              <a:t>画像</a:t>
            </a:r>
            <a:endParaRPr lang="en-US" altLang="zh-CN" dirty="0"/>
          </a:p>
          <a:p>
            <a:pPr lvl="1"/>
            <a:r>
              <a:rPr lang="zh-CN" altLang="en-US" dirty="0"/>
              <a:t>营销人员利用聚类对客户做进一步细分，已形成更为精确的画像</a:t>
            </a:r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90" y="1601967"/>
            <a:ext cx="6949200" cy="316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2276669" y="2006082"/>
            <a:ext cx="1651519" cy="2873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6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聚类应用举例 </a:t>
            </a:r>
            <a:r>
              <a:rPr lang="mr-IN" altLang="zh-CN" dirty="0"/>
              <a:t>–</a:t>
            </a:r>
            <a:r>
              <a:rPr lang="zh-CN" altLang="en-US" dirty="0"/>
              <a:t> 营销中的客户细分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考虑某超市收集了客户数据，如何对客户进行细分？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8" y="1325035"/>
            <a:ext cx="4273162" cy="3294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47" y="1676426"/>
            <a:ext cx="4182966" cy="222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4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8" y="1530870"/>
            <a:ext cx="4837920" cy="3225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聚类应用举例 </a:t>
            </a:r>
            <a:r>
              <a:rPr lang="mr-IN" altLang="zh-CN" dirty="0"/>
              <a:t>–</a:t>
            </a:r>
            <a:r>
              <a:rPr lang="zh-CN" altLang="en-US" dirty="0"/>
              <a:t> 营销中的客户细分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739468"/>
          </a:xfrm>
        </p:spPr>
        <p:txBody>
          <a:bodyPr>
            <a:normAutofit/>
          </a:bodyPr>
          <a:lstStyle/>
          <a:p>
            <a:r>
              <a:rPr lang="zh-CN" altLang="en-US" dirty="0"/>
              <a:t>我们仅考虑收入水平（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Annual Income (k$)</a:t>
            </a:r>
            <a:r>
              <a:rPr lang="zh-CN" altLang="en-US" dirty="0"/>
              <a:t>）与花费评分（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Spending Score (1-100)</a:t>
            </a:r>
            <a:r>
              <a:rPr lang="zh-CN" altLang="en-US" dirty="0"/>
              <a:t>）作为客户的特征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椭圆 6"/>
          <p:cNvSpPr/>
          <p:nvPr/>
        </p:nvSpPr>
        <p:spPr>
          <a:xfrm>
            <a:off x="1326011" y="1809043"/>
            <a:ext cx="997311" cy="107411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椭圆 6"/>
          <p:cNvSpPr/>
          <p:nvPr/>
        </p:nvSpPr>
        <p:spPr>
          <a:xfrm>
            <a:off x="1281396" y="3175572"/>
            <a:ext cx="1054659" cy="1095684"/>
          </a:xfrm>
          <a:prstGeom prst="ellipse">
            <a:avLst/>
          </a:prstGeom>
          <a:noFill/>
          <a:ln>
            <a:solidFill>
              <a:srgbClr val="FA8DC7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椭圆 6"/>
          <p:cNvSpPr/>
          <p:nvPr/>
        </p:nvSpPr>
        <p:spPr>
          <a:xfrm>
            <a:off x="2958093" y="3175571"/>
            <a:ext cx="2040789" cy="1095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椭圆 6"/>
          <p:cNvSpPr/>
          <p:nvPr/>
        </p:nvSpPr>
        <p:spPr>
          <a:xfrm>
            <a:off x="2958093" y="1809042"/>
            <a:ext cx="2173744" cy="98914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椭圆 6"/>
          <p:cNvSpPr/>
          <p:nvPr/>
        </p:nvSpPr>
        <p:spPr>
          <a:xfrm>
            <a:off x="2178300" y="2607806"/>
            <a:ext cx="994107" cy="86468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512948" y="1487610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022" y="3862802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27240" y="2815676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13515" y="1451294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84155" y="3970385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565065" y="1624422"/>
            <a:ext cx="3266015" cy="2994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客户很自然地分为几组</a:t>
            </a:r>
            <a:endParaRPr lang="en-US" altLang="zh-CN" dirty="0"/>
          </a:p>
          <a:p>
            <a:pPr lvl="1"/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zh-CN" altLang="en-US" dirty="0"/>
              <a:t> 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standard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 中等收入中等花费 </a:t>
            </a:r>
            <a:endParaRPr lang="en-US" altLang="zh-CN" dirty="0"/>
          </a:p>
          <a:p>
            <a:pPr lvl="1"/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zh-CN" altLang="en-US" dirty="0"/>
              <a:t> 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sensible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 较低收入较低花费</a:t>
            </a:r>
            <a:endParaRPr lang="en-US" altLang="zh-CN" dirty="0"/>
          </a:p>
          <a:p>
            <a:pPr lvl="1"/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zh-CN" altLang="en-US" dirty="0"/>
              <a:t>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careless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 中等收入中等花费</a:t>
            </a:r>
            <a:endParaRPr lang="en-US" altLang="zh-CN" dirty="0"/>
          </a:p>
          <a:p>
            <a:pPr lvl="1"/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zh-CN" altLang="en-US" dirty="0"/>
              <a:t> 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target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 较高收入较高花费</a:t>
            </a:r>
            <a:endParaRPr lang="en-US" altLang="zh-CN" dirty="0"/>
          </a:p>
          <a:p>
            <a:pPr lvl="1"/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zh-CN" altLang="en-US" dirty="0"/>
              <a:t> 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careful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 较高收入较低花费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2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聚类应用举例 </a:t>
            </a:r>
            <a:r>
              <a:rPr lang="mr-IN" altLang="zh-CN" dirty="0"/>
              <a:t>–</a:t>
            </a:r>
            <a:r>
              <a:rPr lang="zh-CN" altLang="en-US" dirty="0"/>
              <a:t> 营销中的客户细分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可以进一步地分析不同细分类别客户的特点，指定营销方案</a:t>
            </a:r>
            <a:endParaRPr lang="en-US" altLang="zh-CN" dirty="0"/>
          </a:p>
          <a:p>
            <a:pPr lvl="1"/>
            <a:r>
              <a:rPr lang="zh-CN" altLang="en-US" dirty="0"/>
              <a:t>例如：以</a:t>
            </a:r>
            <a:r>
              <a:rPr lang="en-US" altLang="zh-CN" dirty="0"/>
              <a:t>30</a:t>
            </a:r>
            <a:r>
              <a:rPr lang="zh-CN" altLang="en-US" dirty="0"/>
              <a:t>岁为分界，分析不同细分类别中的年龄构成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2" y="1603094"/>
            <a:ext cx="4729584" cy="3153056"/>
          </a:xfrm>
          <a:prstGeom prst="rect">
            <a:avLst/>
          </a:prstGeom>
        </p:spPr>
      </p:pic>
      <p:sp>
        <p:nvSpPr>
          <p:cNvPr id="6" name="椭圆 6"/>
          <p:cNvSpPr/>
          <p:nvPr/>
        </p:nvSpPr>
        <p:spPr>
          <a:xfrm>
            <a:off x="1400655" y="1827704"/>
            <a:ext cx="997311" cy="107411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椭圆 6"/>
          <p:cNvSpPr/>
          <p:nvPr/>
        </p:nvSpPr>
        <p:spPr>
          <a:xfrm>
            <a:off x="2911439" y="3293706"/>
            <a:ext cx="2164413" cy="10543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458281" y="1904043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2012" y="3998109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44320" y="1827704"/>
            <a:ext cx="267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Group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C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主要以哪类人为主？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年轻人（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30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岁以下）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中年或以上（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30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岁以后）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18565" y="1827704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6144320" y="2943979"/>
            <a:ext cx="267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Group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E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主要以哪类人为主？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年轻人（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30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岁以下）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中年或以上（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30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岁以后）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18565" y="2943979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608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8596</TotalTime>
  <Words>1811</Words>
  <Application>Microsoft Macintosh PowerPoint</Application>
  <PresentationFormat>On-screen Show (16:9)</PresentationFormat>
  <Paragraphs>253</Paragraphs>
  <Slides>42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Arial</vt:lpstr>
      <vt:lpstr>Calibri</vt:lpstr>
      <vt:lpstr>Cambria Math</vt:lpstr>
      <vt:lpstr>Helvetica Neue</vt:lpstr>
      <vt:lpstr>Mangal</vt:lpstr>
      <vt:lpstr>Microsoft YaHei</vt:lpstr>
      <vt:lpstr>Times</vt:lpstr>
      <vt:lpstr>Times New Roman</vt:lpstr>
      <vt:lpstr>Wingdings</vt:lpstr>
      <vt:lpstr>宋体</vt:lpstr>
      <vt:lpstr>微软雅黑</vt:lpstr>
      <vt:lpstr>方正兰亭细黑_GBK</vt:lpstr>
      <vt:lpstr>方正超粗黑简体</vt:lpstr>
      <vt:lpstr>楷体</vt:lpstr>
      <vt:lpstr>清风素材 https://12sc.taobao.com/</vt:lpstr>
      <vt:lpstr>PowerPoint Presentation</vt:lpstr>
      <vt:lpstr>PowerPoint Presentation</vt:lpstr>
      <vt:lpstr>监督学习和无监督学习比较</vt:lpstr>
      <vt:lpstr>聚类 – Clustering</vt:lpstr>
      <vt:lpstr>聚类应用举例 – 相似网页的分组呈现</vt:lpstr>
      <vt:lpstr>聚类应用举例 – 营销中的客户细分</vt:lpstr>
      <vt:lpstr>聚类应用举例 – 营销中的客户细分</vt:lpstr>
      <vt:lpstr>聚类应用举例 – 营销中的客户细分</vt:lpstr>
      <vt:lpstr>聚类应用举例 – 营销中的客户细分</vt:lpstr>
      <vt:lpstr>聚类的其它应用</vt:lpstr>
      <vt:lpstr>聚类算法</vt:lpstr>
      <vt:lpstr>PowerPoint Presentation</vt:lpstr>
      <vt:lpstr>K-Means算法</vt:lpstr>
      <vt:lpstr>终止条件</vt:lpstr>
      <vt:lpstr>K-Means运行过程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课堂练习</vt:lpstr>
      <vt:lpstr>K-Means可能会陷入局部最优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K-Means优点</vt:lpstr>
      <vt:lpstr>K-Means缺点</vt:lpstr>
      <vt:lpstr>K-Means总结</vt:lpstr>
      <vt:lpstr>K-Means实践 – 模型调用</vt:lpstr>
      <vt:lpstr>K-Means实践 – 可视化</vt:lpstr>
      <vt:lpstr>K-Means实践 – 参数K选择</vt:lpstr>
      <vt:lpstr>K-Means实践 – 参数K选择</vt:lpstr>
      <vt:lpstr>K-Means实践 – 数据归一化</vt:lpstr>
      <vt:lpstr>大数据量下的Mini-Batch-K-Means算法</vt:lpstr>
      <vt:lpstr>大数据量下的Mini-Batch-K-Means算法</vt:lpstr>
      <vt:lpstr>PowerPoint Presentation</vt:lpstr>
      <vt:lpstr>聚类结果评价</vt:lpstr>
      <vt:lpstr>直接评价方法</vt:lpstr>
      <vt:lpstr>评价方法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范 举</cp:lastModifiedBy>
  <cp:revision>483</cp:revision>
  <cp:lastPrinted>2020-04-10T09:33:45Z</cp:lastPrinted>
  <dcterms:created xsi:type="dcterms:W3CDTF">2015-01-23T04:02:45Z</dcterms:created>
  <dcterms:modified xsi:type="dcterms:W3CDTF">2022-11-25T13:09:45Z</dcterms:modified>
  <cp:category/>
  <cp:contentStatus>12sc.taobao.com</cp:contentStatus>
</cp:coreProperties>
</file>